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12"/>
  </p:notesMasterIdLst>
  <p:sldIdLst>
    <p:sldId id="256" r:id="rId3"/>
    <p:sldId id="257" r:id="rId4"/>
    <p:sldId id="262" r:id="rId5"/>
    <p:sldId id="268" r:id="rId6"/>
    <p:sldId id="467" r:id="rId7"/>
    <p:sldId id="459" r:id="rId8"/>
    <p:sldId id="465" r:id="rId9"/>
    <p:sldId id="439" r:id="rId10"/>
    <p:sldId id="4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D83"/>
    <a:srgbClr val="7E38B6"/>
    <a:srgbClr val="CB8CC8"/>
    <a:srgbClr val="B8BC1B"/>
    <a:srgbClr val="8FA8DA"/>
    <a:srgbClr val="879CC5"/>
    <a:srgbClr val="A2B8E2"/>
    <a:srgbClr val="F9DD89"/>
    <a:srgbClr val="FF948F"/>
    <a:srgbClr val="E08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73"/>
    <p:restoredTop sz="85578"/>
  </p:normalViewPr>
  <p:slideViewPr>
    <p:cSldViewPr snapToGrid="0" snapToObjects="1">
      <p:cViewPr varScale="1">
        <p:scale>
          <a:sx n="104" d="100"/>
          <a:sy n="104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99669-BF0F-0141-9F07-211243A6C9AB}" type="datetimeFigureOut"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26EF1-4187-1848-AB73-95894AED5C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4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Amy Snyder Ohta is inviting you to a scheduled Zoom meeting.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Topic: Amy's Winter quarter classes</a:t>
            </a:r>
          </a:p>
          <a:p>
            <a:endParaRPr lang="en-US"/>
          </a:p>
          <a:p>
            <a:r>
              <a:rPr lang="en-US"/>
              <a:t>Time: This is a recurring meeting Meet anytime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Zoom Meeting</a:t>
            </a:r>
          </a:p>
          <a:p>
            <a:endParaRPr lang="en-US"/>
          </a:p>
          <a:p>
            <a:r>
              <a:rPr lang="en-US"/>
              <a:t>https://washington.zoom.us/j/91617852059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r>
              <a:rPr lang="en-US"/>
              <a:t>One tap mobile</a:t>
            </a:r>
          </a:p>
          <a:p>
            <a:endParaRPr lang="en-US"/>
          </a:p>
          <a:p>
            <a:r>
              <a:rPr lang="en-US"/>
              <a:t>+12532158782,,91617852059# US (Tacoma)</a:t>
            </a:r>
          </a:p>
          <a:p>
            <a:endParaRPr lang="en-US"/>
          </a:p>
          <a:p>
            <a:r>
              <a:rPr lang="en-US"/>
              <a:t>+12063379723,,91617852059# US (Seattle)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Dial by your location</a:t>
            </a:r>
          </a:p>
          <a:p>
            <a:endParaRPr lang="en-US"/>
          </a:p>
          <a:p>
            <a:r>
              <a:rPr lang="en-US"/>
              <a:t>        +1 253 215 8782 US (Tacoma)</a:t>
            </a:r>
          </a:p>
          <a:p>
            <a:endParaRPr lang="en-US"/>
          </a:p>
          <a:p>
            <a:r>
              <a:rPr lang="en-US"/>
              <a:t>        +1 206 337 9723 US (Seattle)</a:t>
            </a:r>
          </a:p>
          <a:p>
            <a:endParaRPr lang="en-US"/>
          </a:p>
          <a:p>
            <a:r>
              <a:rPr lang="en-US"/>
              <a:t>        +1 346 248 7799 US (Houston)</a:t>
            </a:r>
          </a:p>
          <a:p>
            <a:endParaRPr lang="en-US"/>
          </a:p>
          <a:p>
            <a:r>
              <a:rPr lang="en-US"/>
              <a:t>        +1 602 753 0140 US (Phoenix)</a:t>
            </a:r>
          </a:p>
          <a:p>
            <a:endParaRPr lang="en-US"/>
          </a:p>
          <a:p>
            <a:r>
              <a:rPr lang="en-US"/>
              <a:t>        +1 669 219 2599 US (San Jose)</a:t>
            </a:r>
          </a:p>
          <a:p>
            <a:endParaRPr lang="en-US"/>
          </a:p>
          <a:p>
            <a:r>
              <a:rPr lang="en-US"/>
              <a:t>        +1 669 900 6833 US (San Jose)</a:t>
            </a:r>
          </a:p>
          <a:p>
            <a:endParaRPr lang="en-US"/>
          </a:p>
          <a:p>
            <a:r>
              <a:rPr lang="en-US"/>
              <a:t>        +1 720 928 9299 US (Denver)</a:t>
            </a:r>
          </a:p>
          <a:p>
            <a:endParaRPr lang="en-US"/>
          </a:p>
          <a:p>
            <a:r>
              <a:rPr lang="en-US"/>
              <a:t>        +1 971 247 1195 US (Portland)</a:t>
            </a:r>
          </a:p>
          <a:p>
            <a:endParaRPr lang="en-US"/>
          </a:p>
          <a:p>
            <a:r>
              <a:rPr lang="en-US"/>
              <a:t>        +1 213 338 8477 US (Los Angeles)</a:t>
            </a:r>
          </a:p>
          <a:p>
            <a:endParaRPr lang="en-US"/>
          </a:p>
          <a:p>
            <a:r>
              <a:rPr lang="en-US"/>
              <a:t>        +1 301 715 8592 US (Washington DC)</a:t>
            </a:r>
          </a:p>
          <a:p>
            <a:endParaRPr lang="en-US"/>
          </a:p>
          <a:p>
            <a:r>
              <a:rPr lang="en-US"/>
              <a:t>        +1 312 626 6799 US (Chicago)</a:t>
            </a:r>
          </a:p>
          <a:p>
            <a:endParaRPr lang="en-US"/>
          </a:p>
          <a:p>
            <a:r>
              <a:rPr lang="en-US"/>
              <a:t>        +1 470 250 9358 US (Atlanta)</a:t>
            </a:r>
          </a:p>
          <a:p>
            <a:endParaRPr lang="en-US"/>
          </a:p>
          <a:p>
            <a:r>
              <a:rPr lang="en-US"/>
              <a:t>        +1 470 381 2552 US (Atlanta)</a:t>
            </a:r>
          </a:p>
          <a:p>
            <a:endParaRPr lang="en-US"/>
          </a:p>
          <a:p>
            <a:r>
              <a:rPr lang="en-US"/>
              <a:t>        +1 646 518 9805 US (New York)</a:t>
            </a:r>
          </a:p>
          <a:p>
            <a:endParaRPr lang="en-US"/>
          </a:p>
          <a:p>
            <a:r>
              <a:rPr lang="en-US"/>
              <a:t>        +1 646 876 9923 US (New York)</a:t>
            </a:r>
          </a:p>
          <a:p>
            <a:endParaRPr lang="en-US"/>
          </a:p>
          <a:p>
            <a:r>
              <a:rPr lang="en-US"/>
              <a:t>        +1 651 372 8299 US (Minnesota)</a:t>
            </a:r>
          </a:p>
          <a:p>
            <a:endParaRPr lang="en-US"/>
          </a:p>
          <a:p>
            <a:r>
              <a:rPr lang="en-US"/>
              <a:t>        +1 786 635 1003 US (Miami)</a:t>
            </a:r>
          </a:p>
          <a:p>
            <a:endParaRPr lang="en-US"/>
          </a:p>
          <a:p>
            <a:r>
              <a:rPr lang="en-US"/>
              <a:t>        +1 267 831 0333 US (Philadelphia)</a:t>
            </a:r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r>
              <a:rPr lang="en-US"/>
              <a:t>Find your local number: https://washington.zoom.us/u/aciBGQPrqp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by SIP</a:t>
            </a:r>
          </a:p>
          <a:p>
            <a:endParaRPr lang="en-US"/>
          </a:p>
          <a:p>
            <a:r>
              <a:rPr lang="en-US"/>
              <a:t>91617852059@zoomcrc.com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by H.323</a:t>
            </a:r>
          </a:p>
          <a:p>
            <a:endParaRPr lang="en-US"/>
          </a:p>
          <a:p>
            <a:r>
              <a:rPr lang="en-US"/>
              <a:t>162.255.37.11 (US West)</a:t>
            </a:r>
          </a:p>
          <a:p>
            <a:endParaRPr lang="en-US"/>
          </a:p>
          <a:p>
            <a:r>
              <a:rPr lang="en-US"/>
              <a:t>162.255.36.11 (US East)</a:t>
            </a:r>
          </a:p>
          <a:p>
            <a:endParaRPr lang="en-US"/>
          </a:p>
          <a:p>
            <a:r>
              <a:rPr lang="en-US"/>
              <a:t>221.122.88.195 (China)</a:t>
            </a:r>
          </a:p>
          <a:p>
            <a:endParaRPr lang="en-US"/>
          </a:p>
          <a:p>
            <a:r>
              <a:rPr lang="en-US"/>
              <a:t>115.114.131.7 (India Mumbai)</a:t>
            </a:r>
          </a:p>
          <a:p>
            <a:endParaRPr lang="en-US"/>
          </a:p>
          <a:p>
            <a:r>
              <a:rPr lang="en-US"/>
              <a:t>115.114.115.7 (India Hyderabad)</a:t>
            </a:r>
          </a:p>
          <a:p>
            <a:endParaRPr lang="en-US"/>
          </a:p>
          <a:p>
            <a:r>
              <a:rPr lang="en-US"/>
              <a:t>213.19.144.110 (Amsterdam Netherlands)</a:t>
            </a:r>
          </a:p>
          <a:p>
            <a:endParaRPr lang="en-US"/>
          </a:p>
          <a:p>
            <a:r>
              <a:rPr lang="en-US"/>
              <a:t>213.244.140.110 (Germany)</a:t>
            </a:r>
          </a:p>
          <a:p>
            <a:endParaRPr lang="en-US"/>
          </a:p>
          <a:p>
            <a:r>
              <a:rPr lang="en-US"/>
              <a:t>103.122.166.55 (Australia Sydney)</a:t>
            </a:r>
          </a:p>
          <a:p>
            <a:endParaRPr lang="en-US"/>
          </a:p>
          <a:p>
            <a:r>
              <a:rPr lang="en-US"/>
              <a:t>103.122.167.55 (Australia Melbourne)</a:t>
            </a:r>
          </a:p>
          <a:p>
            <a:endParaRPr lang="en-US"/>
          </a:p>
          <a:p>
            <a:r>
              <a:rPr lang="en-US"/>
              <a:t>209.9.211.110 (Hong Kong SAR)</a:t>
            </a:r>
          </a:p>
          <a:p>
            <a:endParaRPr lang="en-US"/>
          </a:p>
          <a:p>
            <a:r>
              <a:rPr lang="en-US"/>
              <a:t>149.137.40.110 (Singapore)</a:t>
            </a:r>
          </a:p>
          <a:p>
            <a:endParaRPr lang="en-US"/>
          </a:p>
          <a:p>
            <a:r>
              <a:rPr lang="en-US"/>
              <a:t>64.211.144.160 (Brazil)</a:t>
            </a:r>
          </a:p>
          <a:p>
            <a:endParaRPr lang="en-US"/>
          </a:p>
          <a:p>
            <a:r>
              <a:rPr lang="en-US"/>
              <a:t>69.174.57.160 (Canada Toronto)</a:t>
            </a:r>
          </a:p>
          <a:p>
            <a:endParaRPr lang="en-US"/>
          </a:p>
          <a:p>
            <a:r>
              <a:rPr lang="en-US"/>
              <a:t>65.39.152.160 (Canada Vancouver)</a:t>
            </a:r>
          </a:p>
          <a:p>
            <a:endParaRPr lang="en-US"/>
          </a:p>
          <a:p>
            <a:r>
              <a:rPr lang="en-US"/>
              <a:t>207.226.132.110 (Japan Tokyo)</a:t>
            </a:r>
          </a:p>
          <a:p>
            <a:endParaRPr lang="en-US"/>
          </a:p>
          <a:p>
            <a:r>
              <a:rPr lang="en-US"/>
              <a:t>149.137.24.110 (Japan Osaka)</a:t>
            </a:r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26EF1-4187-1848-AB73-95894AED5CA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Amy Snyder Ohta is inviting you to a scheduled Zoom meeting.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Topic: Amy's Winter quarter classes</a:t>
            </a:r>
          </a:p>
          <a:p>
            <a:endParaRPr lang="en-US"/>
          </a:p>
          <a:p>
            <a:r>
              <a:rPr lang="en-US"/>
              <a:t>Time: This is a recurring meeting Meet anytime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Zoom Meeting</a:t>
            </a:r>
          </a:p>
          <a:p>
            <a:endParaRPr lang="en-US"/>
          </a:p>
          <a:p>
            <a:r>
              <a:rPr lang="en-US"/>
              <a:t>https://washington.zoom.us/j/91617852059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r>
              <a:rPr lang="en-US"/>
              <a:t>One tap mobile</a:t>
            </a:r>
          </a:p>
          <a:p>
            <a:endParaRPr lang="en-US"/>
          </a:p>
          <a:p>
            <a:r>
              <a:rPr lang="en-US"/>
              <a:t>+12532158782,,91617852059# US (Tacoma)</a:t>
            </a:r>
          </a:p>
          <a:p>
            <a:endParaRPr lang="en-US"/>
          </a:p>
          <a:p>
            <a:r>
              <a:rPr lang="en-US"/>
              <a:t>+12063379723,,91617852059# US (Seattle)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Dial by your location</a:t>
            </a:r>
          </a:p>
          <a:p>
            <a:endParaRPr lang="en-US"/>
          </a:p>
          <a:p>
            <a:r>
              <a:rPr lang="en-US"/>
              <a:t>        +1 253 215 8782 US (Tacoma)</a:t>
            </a:r>
          </a:p>
          <a:p>
            <a:endParaRPr lang="en-US"/>
          </a:p>
          <a:p>
            <a:r>
              <a:rPr lang="en-US"/>
              <a:t>        +1 206 337 9723 US (Seattle)</a:t>
            </a:r>
          </a:p>
          <a:p>
            <a:endParaRPr lang="en-US"/>
          </a:p>
          <a:p>
            <a:r>
              <a:rPr lang="en-US"/>
              <a:t>        +1 346 248 7799 US (Houston)</a:t>
            </a:r>
          </a:p>
          <a:p>
            <a:endParaRPr lang="en-US"/>
          </a:p>
          <a:p>
            <a:r>
              <a:rPr lang="en-US"/>
              <a:t>        +1 602 753 0140 US (Phoenix)</a:t>
            </a:r>
          </a:p>
          <a:p>
            <a:endParaRPr lang="en-US"/>
          </a:p>
          <a:p>
            <a:r>
              <a:rPr lang="en-US"/>
              <a:t>        +1 669 219 2599 US (San Jose)</a:t>
            </a:r>
          </a:p>
          <a:p>
            <a:endParaRPr lang="en-US"/>
          </a:p>
          <a:p>
            <a:r>
              <a:rPr lang="en-US"/>
              <a:t>        +1 669 900 6833 US (San Jose)</a:t>
            </a:r>
          </a:p>
          <a:p>
            <a:endParaRPr lang="en-US"/>
          </a:p>
          <a:p>
            <a:r>
              <a:rPr lang="en-US"/>
              <a:t>        +1 720 928 9299 US (Denver)</a:t>
            </a:r>
          </a:p>
          <a:p>
            <a:endParaRPr lang="en-US"/>
          </a:p>
          <a:p>
            <a:r>
              <a:rPr lang="en-US"/>
              <a:t>        +1 971 247 1195 US (Portland)</a:t>
            </a:r>
          </a:p>
          <a:p>
            <a:endParaRPr lang="en-US"/>
          </a:p>
          <a:p>
            <a:r>
              <a:rPr lang="en-US"/>
              <a:t>        +1 213 338 8477 US (Los Angeles)</a:t>
            </a:r>
          </a:p>
          <a:p>
            <a:endParaRPr lang="en-US"/>
          </a:p>
          <a:p>
            <a:r>
              <a:rPr lang="en-US"/>
              <a:t>        +1 301 715 8592 US (Washington DC)</a:t>
            </a:r>
          </a:p>
          <a:p>
            <a:endParaRPr lang="en-US"/>
          </a:p>
          <a:p>
            <a:r>
              <a:rPr lang="en-US"/>
              <a:t>        +1 312 626 6799 US (Chicago)</a:t>
            </a:r>
          </a:p>
          <a:p>
            <a:endParaRPr lang="en-US"/>
          </a:p>
          <a:p>
            <a:r>
              <a:rPr lang="en-US"/>
              <a:t>        +1 470 250 9358 US (Atlanta)</a:t>
            </a:r>
          </a:p>
          <a:p>
            <a:endParaRPr lang="en-US"/>
          </a:p>
          <a:p>
            <a:r>
              <a:rPr lang="en-US"/>
              <a:t>        +1 470 381 2552 US (Atlanta)</a:t>
            </a:r>
          </a:p>
          <a:p>
            <a:endParaRPr lang="en-US"/>
          </a:p>
          <a:p>
            <a:r>
              <a:rPr lang="en-US"/>
              <a:t>        +1 646 518 9805 US (New York)</a:t>
            </a:r>
          </a:p>
          <a:p>
            <a:endParaRPr lang="en-US"/>
          </a:p>
          <a:p>
            <a:r>
              <a:rPr lang="en-US"/>
              <a:t>        +1 646 876 9923 US (New York)</a:t>
            </a:r>
          </a:p>
          <a:p>
            <a:endParaRPr lang="en-US"/>
          </a:p>
          <a:p>
            <a:r>
              <a:rPr lang="en-US"/>
              <a:t>        +1 651 372 8299 US (Minnesota)</a:t>
            </a:r>
          </a:p>
          <a:p>
            <a:endParaRPr lang="en-US"/>
          </a:p>
          <a:p>
            <a:r>
              <a:rPr lang="en-US"/>
              <a:t>        +1 786 635 1003 US (Miami)</a:t>
            </a:r>
          </a:p>
          <a:p>
            <a:endParaRPr lang="en-US"/>
          </a:p>
          <a:p>
            <a:r>
              <a:rPr lang="en-US"/>
              <a:t>        +1 267 831 0333 US (Philadelphia)</a:t>
            </a:r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r>
              <a:rPr lang="en-US"/>
              <a:t>Find your local number: https://washington.zoom.us/u/aciBGQPrqp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by SIP</a:t>
            </a:r>
          </a:p>
          <a:p>
            <a:endParaRPr lang="en-US"/>
          </a:p>
          <a:p>
            <a:r>
              <a:rPr lang="en-US"/>
              <a:t>91617852059@zoomcrc.com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Join by H.323</a:t>
            </a:r>
          </a:p>
          <a:p>
            <a:endParaRPr lang="en-US"/>
          </a:p>
          <a:p>
            <a:r>
              <a:rPr lang="en-US"/>
              <a:t>162.255.37.11 (US West)</a:t>
            </a:r>
          </a:p>
          <a:p>
            <a:endParaRPr lang="en-US"/>
          </a:p>
          <a:p>
            <a:r>
              <a:rPr lang="en-US"/>
              <a:t>162.255.36.11 (US East)</a:t>
            </a:r>
          </a:p>
          <a:p>
            <a:endParaRPr lang="en-US"/>
          </a:p>
          <a:p>
            <a:r>
              <a:rPr lang="en-US"/>
              <a:t>221.122.88.195 (China)</a:t>
            </a:r>
          </a:p>
          <a:p>
            <a:endParaRPr lang="en-US"/>
          </a:p>
          <a:p>
            <a:r>
              <a:rPr lang="en-US"/>
              <a:t>115.114.131.7 (India Mumbai)</a:t>
            </a:r>
          </a:p>
          <a:p>
            <a:endParaRPr lang="en-US"/>
          </a:p>
          <a:p>
            <a:r>
              <a:rPr lang="en-US"/>
              <a:t>115.114.115.7 (India Hyderabad)</a:t>
            </a:r>
          </a:p>
          <a:p>
            <a:endParaRPr lang="en-US"/>
          </a:p>
          <a:p>
            <a:r>
              <a:rPr lang="en-US"/>
              <a:t>213.19.144.110 (Amsterdam Netherlands)</a:t>
            </a:r>
          </a:p>
          <a:p>
            <a:endParaRPr lang="en-US"/>
          </a:p>
          <a:p>
            <a:r>
              <a:rPr lang="en-US"/>
              <a:t>213.244.140.110 (Germany)</a:t>
            </a:r>
          </a:p>
          <a:p>
            <a:endParaRPr lang="en-US"/>
          </a:p>
          <a:p>
            <a:r>
              <a:rPr lang="en-US"/>
              <a:t>103.122.166.55 (Australia Sydney)</a:t>
            </a:r>
          </a:p>
          <a:p>
            <a:endParaRPr lang="en-US"/>
          </a:p>
          <a:p>
            <a:r>
              <a:rPr lang="en-US"/>
              <a:t>103.122.167.55 (Australia Melbourne)</a:t>
            </a:r>
          </a:p>
          <a:p>
            <a:endParaRPr lang="en-US"/>
          </a:p>
          <a:p>
            <a:r>
              <a:rPr lang="en-US"/>
              <a:t>209.9.211.110 (Hong Kong SAR)</a:t>
            </a:r>
          </a:p>
          <a:p>
            <a:endParaRPr lang="en-US"/>
          </a:p>
          <a:p>
            <a:r>
              <a:rPr lang="en-US"/>
              <a:t>149.137.40.110 (Singapore)</a:t>
            </a:r>
          </a:p>
          <a:p>
            <a:endParaRPr lang="en-US"/>
          </a:p>
          <a:p>
            <a:r>
              <a:rPr lang="en-US"/>
              <a:t>64.211.144.160 (Brazil)</a:t>
            </a:r>
          </a:p>
          <a:p>
            <a:endParaRPr lang="en-US"/>
          </a:p>
          <a:p>
            <a:r>
              <a:rPr lang="en-US"/>
              <a:t>69.174.57.160 (Canada Toronto)</a:t>
            </a:r>
          </a:p>
          <a:p>
            <a:endParaRPr lang="en-US"/>
          </a:p>
          <a:p>
            <a:r>
              <a:rPr lang="en-US"/>
              <a:t>65.39.152.160 (Canada Vancouver)</a:t>
            </a:r>
          </a:p>
          <a:p>
            <a:endParaRPr lang="en-US"/>
          </a:p>
          <a:p>
            <a:r>
              <a:rPr lang="en-US"/>
              <a:t>207.226.132.110 (Japan Tokyo)</a:t>
            </a:r>
          </a:p>
          <a:p>
            <a:endParaRPr lang="en-US"/>
          </a:p>
          <a:p>
            <a:r>
              <a:rPr lang="en-US"/>
              <a:t>149.137.24.110 (Japan Osaka)</a:t>
            </a:r>
          </a:p>
          <a:p>
            <a:endParaRPr lang="en-US"/>
          </a:p>
          <a:p>
            <a:r>
              <a:rPr lang="en-US"/>
              <a:t>Meeting ID: 916 1785 2059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26EF1-4187-1848-AB73-95894AED5CA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3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0A9D-FC4B-684E-A996-11C7097D2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F7791-86C2-5143-8D80-5E73EB9B9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E997B-BF1B-944B-86B2-8EE69267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54065-7F27-FA40-AA12-7E01B557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2A430-03EE-A448-A595-D3E8D75E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4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3C0A-81CB-EC44-A4B8-A5353D52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A68C1-A865-754E-B711-4443204AA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370BA-7DF2-1741-A076-8BE40AE97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A0BDC-1538-374A-982E-87980DF6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A671B-1E42-5244-97A9-2A1B138D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1486B-92EC-124F-AC55-6C6BB88E9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2A2E3-8046-434D-94A4-32A0F8304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88A51-DCEB-EA40-950C-8698DBDE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78A7-C013-8C45-91DC-320E2440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C5C9D-0762-4F47-B6A6-202CBFDA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2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4"/>
            <a:ext cx="103632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9682-4E1E-B94C-8589-CF05E0270767}" type="datetime1"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22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D131D-53C9-484E-A8E2-5E339A320009}" type="datetime1"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55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E0581-2B1D-B343-ACCD-D117FCFA8834}" type="datetime1"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9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5615C-A4AD-5949-A3BF-B278DBB707BD}" type="datetime1"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9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D404F-F894-3446-AAA7-39C93C872D3F}" type="datetime1">
              <a:t>5/2/22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3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7F36-202E-1B44-8270-45E5D1A434DA}" type="datetime1">
              <a:t>5/2/22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72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3E2A-4F69-D349-8A7C-C04F578E28B3}" type="datetime1">
              <a:t>5/2/22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E659-5AAC-3348-B248-D4615C8A5E9B}" type="datetime1"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4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D998-852E-D04D-AE95-3C12C055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BB1C-3337-4E4A-B4E4-6F767F20A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1F713-4EA3-3844-98FF-2474EC50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B9B93-47C5-7A41-8CEA-7B2CFF2E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C76A-2995-8E49-9D28-E47C766B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9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56E51-E7C1-0B45-8982-1C78BD824D94}" type="datetime1"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54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0122-2BC9-894D-B797-9EB9049F0871}" type="datetime1"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28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98DB-6C6A-8546-8F17-A5D31C1CAD53}" type="datetime1"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3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123D-4458-8643-8986-F57BE1CB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59AA7-7738-C247-AA89-F76FF3862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CDB00-9FE6-C04B-BE55-72F63118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D7DF-B138-024F-A155-C0F14636E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0EBDC-43AE-5A40-AEA4-99783A32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0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6826-3AD9-4A49-A9E9-BC07ACAC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1A9C-86EB-D548-8F7F-421749BCD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B5070-4C6C-0F44-AB7C-5C8ACD07D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9AF09-E01B-D849-B6A6-282CCC3A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F99B6-D310-F640-8C9F-8CD9E597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20608-2C21-9F46-BAF5-03AD9552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1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6D0B-09AC-D040-8F7F-85E9587E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BD46F-2A7E-D248-A5DE-6DCB1C7BE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E831C-4EDE-B049-9173-580A22223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5AD3A-E849-AB4E-9D3F-69994D78F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F36A9-E2AA-5C43-B869-569F89A66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8B9AE-3C34-7342-82B9-B07B4C161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C5C64-1A48-2140-9E5A-05CDBDD6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01A95A-8B38-634D-9B16-0595D53C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9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687B-5145-D148-97A9-4B7FC0BF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21D66-A440-844C-B7C4-D700C7F1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708C0-214B-BA45-8E25-9A05D7A6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F0447-C0F7-944F-8C38-BC4C2E9F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C383A-A94D-0249-AD41-A908CE4E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4DD6C-82FE-3C4B-A731-313A66C3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082BD-2868-7845-9E54-21189C67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3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BBAC-A12B-E647-8DDD-16A991FD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218E-347B-9442-9CE0-F197F88D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924EF-4690-5541-B347-FE9E13583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85157-0B08-7E42-9612-D51CFAD1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1BFE1-E86A-724A-9059-AFAC41E9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30594-BBEC-854D-A5D4-FA87608E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92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EC80-513E-3145-8F57-32A851B8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CC4557-0287-B84E-B15A-C3AC4AADD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5E72C-7AE3-8E4F-8BBB-B70E00FCF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AE25-AA69-814E-BBA2-F873DC56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78F88-6832-C447-AA9E-74C3B8E0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7B293-D6E0-B84B-836E-B7DB712F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B5331-E172-6A48-8A95-94F6ECE9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CF33-E468-634B-AAFF-58D5197EA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C1B5F-149A-EF49-A4DA-EB83509B5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0B631-8C56-CE43-9F60-66BC8F804807}" type="datetimeFigureOut"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00DD-7802-7644-AEC5-03C09F0ED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A91E-A679-F44A-BCE7-DBA023DBA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5995D-84B7-CE4F-878A-6CBF21950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0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C36B8-A900-754D-8D31-4267B81EECC7}" type="datetime1"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D281E-D3E3-2D42-994F-A91E88906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shington.zoom.us/my/aoh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5F7E-6443-4C40-94EB-290A57D11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歌で学ぶ</a:t>
            </a:r>
            <a:br>
              <a:rPr lang="en-US" sz="5400"/>
            </a:br>
            <a:r>
              <a:rPr lang="en-US" sz="5400"/>
              <a:t>日本語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4BC43-50C4-F149-8D6D-6E5081653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第6週、その1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text, sign, picture frame&#10;&#10;Description automatically generated">
            <a:extLst>
              <a:ext uri="{FF2B5EF4-FFF2-40B4-BE49-F238E27FC236}">
                <a16:creationId xmlns:a16="http://schemas.microsoft.com/office/drawing/2014/main" id="{171D5BAA-901D-0ACF-14B2-4DCFEF12B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68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6191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sky, outdoor, grass, water&#10;&#10;Description automatically generated">
            <a:extLst>
              <a:ext uri="{FF2B5EF4-FFF2-40B4-BE49-F238E27FC236}">
                <a16:creationId xmlns:a16="http://schemas.microsoft.com/office/drawing/2014/main" id="{8D00B87F-DD02-4AC6-8DC4-23E51C697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4"/>
          <a:stretch/>
        </p:blipFill>
        <p:spPr>
          <a:xfrm>
            <a:off x="6369718" y="10"/>
            <a:ext cx="76320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EF52A-D019-450E-B1A8-D8828AF3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41" y="444349"/>
            <a:ext cx="4573589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Japan 343: Japanese Language in Society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7B759-B249-4A2B-A16A-633D4538D282}"/>
              </a:ext>
            </a:extLst>
          </p:cNvPr>
          <p:cNvSpPr txBox="1"/>
          <p:nvPr/>
        </p:nvSpPr>
        <p:spPr>
          <a:xfrm>
            <a:off x="614840" y="1637721"/>
            <a:ext cx="5638177" cy="50494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Take some time this summer to learn about multilingualism in Japan: </a:t>
            </a:r>
          </a:p>
          <a:p>
            <a:endParaRPr lang="en-US" sz="2400" baseline="300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The </a:t>
            </a:r>
            <a:r>
              <a:rPr lang="en-US" sz="2400" baseline="30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yasashii</a:t>
            </a:r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2400" baseline="30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nihongo</a:t>
            </a:r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movement, which teaches Japanese people how to better communicate with tourists and foreign workers and </a:t>
            </a:r>
            <a:b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their families;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Japan’s </a:t>
            </a:r>
            <a:r>
              <a:rPr lang="en-US" sz="2400" baseline="30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languacultures</a:t>
            </a:r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from the Southern languages of Okinawa to the Ainu in the North, and the dialects of the Japanese mainland, including learning about standardization of Japanese and language revitalization;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Japanese Sign Language diversity, education, and Deaf culture;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histories and language education of immigrants to Japan from Korea, Taiwan, China, and Brazil;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Japanese as a second language for “JSL kids” in Japan, including bilingualism and bilingual development, and methods of raising bilingual children. </a:t>
            </a:r>
          </a:p>
          <a:p>
            <a:endParaRPr lang="en-US" sz="2400" baseline="300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The course is taught in English. Students from any college are welcome. </a:t>
            </a:r>
          </a:p>
          <a:p>
            <a:r>
              <a:rPr lang="en-US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Prerequisite: One year of college-level Japanese.</a:t>
            </a:r>
            <a:endParaRPr lang="en-US" sz="2400" dirty="0">
              <a:solidFill>
                <a:schemeClr val="tx1">
                  <a:alpha val="6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3FB183-3657-4648-AA1C-172BD41142D3}"/>
              </a:ext>
            </a:extLst>
          </p:cNvPr>
          <p:cNvSpPr/>
          <p:nvPr/>
        </p:nvSpPr>
        <p:spPr>
          <a:xfrm>
            <a:off x="4581191" y="64561"/>
            <a:ext cx="1402286" cy="1402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Online </a:t>
            </a:r>
          </a:p>
          <a:p>
            <a:pPr algn="ctr"/>
            <a:r>
              <a:rPr lang="en-US" sz="2200" dirty="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28792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AA94-6936-48E6-AF10-8388C794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95" y="198773"/>
            <a:ext cx="4563903" cy="2228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First, Second, and Third-Year Japanese Language Classes!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C1E106C-054A-44F7-BEB5-987DCDA9B02A}"/>
              </a:ext>
            </a:extLst>
          </p:cNvPr>
          <p:cNvSpPr txBox="1"/>
          <p:nvPr/>
        </p:nvSpPr>
        <p:spPr>
          <a:xfrm>
            <a:off x="611395" y="2329892"/>
            <a:ext cx="5657850" cy="44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JAPAN 134 A: First-Year Intensive: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Covers all the chapters of </a:t>
            </a:r>
            <a:r>
              <a:rPr lang="en-US" b="0" i="0" dirty="0" err="1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Genki</a:t>
            </a:r>
            <a:r>
              <a:rPr lang="en-US" b="0" i="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 1 (3</a:t>
            </a:r>
            <a:r>
              <a:rPr lang="en-US" b="0" i="0" baseline="3000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rd</a:t>
            </a:r>
            <a:r>
              <a:rPr lang="en-US" b="0" i="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 edition), equivalent of Japan 101-3. 15 credits (VLPA credits if complete the entire course). Offered throughout the summer quarter (9 weeks).  Classes meet 8:30am-1pm, M-F. This summer 2021, the course will be offered online.  For more information, contact Kaoru </a:t>
            </a:r>
            <a:r>
              <a:rPr lang="en-US" b="0" i="0" dirty="0" err="1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Ohta</a:t>
            </a:r>
            <a:r>
              <a:rPr lang="en-US" b="0" i="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 (kaoru@uw.edu).</a:t>
            </a:r>
            <a:br>
              <a:rPr lang="en-US" b="0" i="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endParaRPr lang="en-US" b="0" i="0" dirty="0">
              <a:effectLst/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JAPAN 234 A: Second-Year Intensive: </a:t>
            </a:r>
            <a:endParaRPr lang="en-US" b="0" i="0" dirty="0">
              <a:effectLst/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Equivalent of JAPAN 201, JAPAN 202, JAPAN 203. Satisfies requirements for entry to JAPAN 301, but recommended primarily for those going to Japan shortly upon completion. 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b="1" i="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b="1" i="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JAPAN 334 A: Third-Year Intensive: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Equivalent to JAPAN 301, JAPAN 302, and JAPAN 303. 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6" name="Content Placeholder 5" descr="A picture containing sky, tree, outdoor, plant&#10;&#10;Description automatically generated">
            <a:extLst>
              <a:ext uri="{FF2B5EF4-FFF2-40B4-BE49-F238E27FC236}">
                <a16:creationId xmlns:a16="http://schemas.microsoft.com/office/drawing/2014/main" id="{9C5D12B1-27AE-4251-9DF3-C15077822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4" r="18157"/>
          <a:stretch/>
        </p:blipFill>
        <p:spPr>
          <a:xfrm>
            <a:off x="6320603" y="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1321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B16595-CDB4-489D-CE46-614104690CC4}"/>
              </a:ext>
            </a:extLst>
          </p:cNvPr>
          <p:cNvSpPr txBox="1"/>
          <p:nvPr/>
        </p:nvSpPr>
        <p:spPr>
          <a:xfrm>
            <a:off x="509286" y="7396223"/>
            <a:ext cx="382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https://washington.zoom.us/my/aohta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354338-D1DE-36D3-BE17-98B9F49C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362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6C4002-2DA6-456D-2C4D-00B9748D2825}"/>
              </a:ext>
            </a:extLst>
          </p:cNvPr>
          <p:cNvSpPr txBox="1"/>
          <p:nvPr/>
        </p:nvSpPr>
        <p:spPr>
          <a:xfrm>
            <a:off x="8436200" y="3020824"/>
            <a:ext cx="3547004" cy="3416320"/>
          </a:xfrm>
          <a:custGeom>
            <a:avLst/>
            <a:gdLst>
              <a:gd name="connsiteX0" fmla="*/ 0 w 3547004"/>
              <a:gd name="connsiteY0" fmla="*/ 0 h 3416320"/>
              <a:gd name="connsiteX1" fmla="*/ 484757 w 3547004"/>
              <a:gd name="connsiteY1" fmla="*/ 0 h 3416320"/>
              <a:gd name="connsiteX2" fmla="*/ 1146865 w 3547004"/>
              <a:gd name="connsiteY2" fmla="*/ 0 h 3416320"/>
              <a:gd name="connsiteX3" fmla="*/ 1773502 w 3547004"/>
              <a:gd name="connsiteY3" fmla="*/ 0 h 3416320"/>
              <a:gd name="connsiteX4" fmla="*/ 2258259 w 3547004"/>
              <a:gd name="connsiteY4" fmla="*/ 0 h 3416320"/>
              <a:gd name="connsiteX5" fmla="*/ 2813957 w 3547004"/>
              <a:gd name="connsiteY5" fmla="*/ 0 h 3416320"/>
              <a:gd name="connsiteX6" fmla="*/ 3547004 w 3547004"/>
              <a:gd name="connsiteY6" fmla="*/ 0 h 3416320"/>
              <a:gd name="connsiteX7" fmla="*/ 3547004 w 3547004"/>
              <a:gd name="connsiteY7" fmla="*/ 569387 h 3416320"/>
              <a:gd name="connsiteX8" fmla="*/ 3547004 w 3547004"/>
              <a:gd name="connsiteY8" fmla="*/ 1070447 h 3416320"/>
              <a:gd name="connsiteX9" fmla="*/ 3547004 w 3547004"/>
              <a:gd name="connsiteY9" fmla="*/ 1537344 h 3416320"/>
              <a:gd name="connsiteX10" fmla="*/ 3547004 w 3547004"/>
              <a:gd name="connsiteY10" fmla="*/ 2038404 h 3416320"/>
              <a:gd name="connsiteX11" fmla="*/ 3547004 w 3547004"/>
              <a:gd name="connsiteY11" fmla="*/ 2641954 h 3416320"/>
              <a:gd name="connsiteX12" fmla="*/ 3547004 w 3547004"/>
              <a:gd name="connsiteY12" fmla="*/ 3416320 h 3416320"/>
              <a:gd name="connsiteX13" fmla="*/ 3062247 w 3547004"/>
              <a:gd name="connsiteY13" fmla="*/ 3416320 h 3416320"/>
              <a:gd name="connsiteX14" fmla="*/ 2577490 w 3547004"/>
              <a:gd name="connsiteY14" fmla="*/ 3416320 h 3416320"/>
              <a:gd name="connsiteX15" fmla="*/ 1950852 w 3547004"/>
              <a:gd name="connsiteY15" fmla="*/ 3416320 h 3416320"/>
              <a:gd name="connsiteX16" fmla="*/ 1466095 w 3547004"/>
              <a:gd name="connsiteY16" fmla="*/ 3416320 h 3416320"/>
              <a:gd name="connsiteX17" fmla="*/ 874928 w 3547004"/>
              <a:gd name="connsiteY17" fmla="*/ 3416320 h 3416320"/>
              <a:gd name="connsiteX18" fmla="*/ 0 w 3547004"/>
              <a:gd name="connsiteY18" fmla="*/ 3416320 h 3416320"/>
              <a:gd name="connsiteX19" fmla="*/ 0 w 3547004"/>
              <a:gd name="connsiteY19" fmla="*/ 2846933 h 3416320"/>
              <a:gd name="connsiteX20" fmla="*/ 0 w 3547004"/>
              <a:gd name="connsiteY20" fmla="*/ 2277547 h 3416320"/>
              <a:gd name="connsiteX21" fmla="*/ 0 w 3547004"/>
              <a:gd name="connsiteY21" fmla="*/ 1639834 h 3416320"/>
              <a:gd name="connsiteX22" fmla="*/ 0 w 3547004"/>
              <a:gd name="connsiteY22" fmla="*/ 1104610 h 3416320"/>
              <a:gd name="connsiteX23" fmla="*/ 0 w 3547004"/>
              <a:gd name="connsiteY23" fmla="*/ 569387 h 3416320"/>
              <a:gd name="connsiteX24" fmla="*/ 0 w 3547004"/>
              <a:gd name="connsiteY24" fmla="*/ 0 h 341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47004" h="3416320" fill="none" extrusionOk="0">
                <a:moveTo>
                  <a:pt x="0" y="0"/>
                </a:moveTo>
                <a:cubicBezTo>
                  <a:pt x="200272" y="-8327"/>
                  <a:pt x="252161" y="1198"/>
                  <a:pt x="484757" y="0"/>
                </a:cubicBezTo>
                <a:cubicBezTo>
                  <a:pt x="717353" y="-1198"/>
                  <a:pt x="919335" y="58923"/>
                  <a:pt x="1146865" y="0"/>
                </a:cubicBezTo>
                <a:cubicBezTo>
                  <a:pt x="1374395" y="-58923"/>
                  <a:pt x="1524788" y="43328"/>
                  <a:pt x="1773502" y="0"/>
                </a:cubicBezTo>
                <a:cubicBezTo>
                  <a:pt x="2022216" y="-43328"/>
                  <a:pt x="2088311" y="33052"/>
                  <a:pt x="2258259" y="0"/>
                </a:cubicBezTo>
                <a:cubicBezTo>
                  <a:pt x="2428207" y="-33052"/>
                  <a:pt x="2649343" y="55838"/>
                  <a:pt x="2813957" y="0"/>
                </a:cubicBezTo>
                <a:cubicBezTo>
                  <a:pt x="2978571" y="-55838"/>
                  <a:pt x="3189710" y="32639"/>
                  <a:pt x="3547004" y="0"/>
                </a:cubicBezTo>
                <a:cubicBezTo>
                  <a:pt x="3565987" y="175444"/>
                  <a:pt x="3522949" y="452018"/>
                  <a:pt x="3547004" y="569387"/>
                </a:cubicBezTo>
                <a:cubicBezTo>
                  <a:pt x="3571059" y="686756"/>
                  <a:pt x="3516490" y="923959"/>
                  <a:pt x="3547004" y="1070447"/>
                </a:cubicBezTo>
                <a:cubicBezTo>
                  <a:pt x="3577518" y="1216935"/>
                  <a:pt x="3499657" y="1370531"/>
                  <a:pt x="3547004" y="1537344"/>
                </a:cubicBezTo>
                <a:cubicBezTo>
                  <a:pt x="3594351" y="1704157"/>
                  <a:pt x="3517186" y="1896543"/>
                  <a:pt x="3547004" y="2038404"/>
                </a:cubicBezTo>
                <a:cubicBezTo>
                  <a:pt x="3576822" y="2180265"/>
                  <a:pt x="3504801" y="2467452"/>
                  <a:pt x="3547004" y="2641954"/>
                </a:cubicBezTo>
                <a:cubicBezTo>
                  <a:pt x="3589207" y="2816456"/>
                  <a:pt x="3493509" y="3167786"/>
                  <a:pt x="3547004" y="3416320"/>
                </a:cubicBezTo>
                <a:cubicBezTo>
                  <a:pt x="3316447" y="3462093"/>
                  <a:pt x="3285762" y="3382267"/>
                  <a:pt x="3062247" y="3416320"/>
                </a:cubicBezTo>
                <a:cubicBezTo>
                  <a:pt x="2838732" y="3450373"/>
                  <a:pt x="2746523" y="3385371"/>
                  <a:pt x="2577490" y="3416320"/>
                </a:cubicBezTo>
                <a:cubicBezTo>
                  <a:pt x="2408457" y="3447269"/>
                  <a:pt x="2216436" y="3414901"/>
                  <a:pt x="1950852" y="3416320"/>
                </a:cubicBezTo>
                <a:cubicBezTo>
                  <a:pt x="1685268" y="3417739"/>
                  <a:pt x="1634414" y="3416140"/>
                  <a:pt x="1466095" y="3416320"/>
                </a:cubicBezTo>
                <a:cubicBezTo>
                  <a:pt x="1297776" y="3416500"/>
                  <a:pt x="1032987" y="3410716"/>
                  <a:pt x="874928" y="3416320"/>
                </a:cubicBezTo>
                <a:cubicBezTo>
                  <a:pt x="716869" y="3421924"/>
                  <a:pt x="235165" y="3338814"/>
                  <a:pt x="0" y="3416320"/>
                </a:cubicBezTo>
                <a:cubicBezTo>
                  <a:pt x="-57940" y="3155082"/>
                  <a:pt x="65399" y="3058670"/>
                  <a:pt x="0" y="2846933"/>
                </a:cubicBezTo>
                <a:cubicBezTo>
                  <a:pt x="-65399" y="2635196"/>
                  <a:pt x="9144" y="2482961"/>
                  <a:pt x="0" y="2277547"/>
                </a:cubicBezTo>
                <a:cubicBezTo>
                  <a:pt x="-9144" y="2072133"/>
                  <a:pt x="18088" y="1911254"/>
                  <a:pt x="0" y="1639834"/>
                </a:cubicBezTo>
                <a:cubicBezTo>
                  <a:pt x="-18088" y="1368414"/>
                  <a:pt x="27202" y="1317810"/>
                  <a:pt x="0" y="1104610"/>
                </a:cubicBezTo>
                <a:cubicBezTo>
                  <a:pt x="-27202" y="891410"/>
                  <a:pt x="34941" y="688831"/>
                  <a:pt x="0" y="569387"/>
                </a:cubicBezTo>
                <a:cubicBezTo>
                  <a:pt x="-34941" y="449943"/>
                  <a:pt x="30383" y="159618"/>
                  <a:pt x="0" y="0"/>
                </a:cubicBezTo>
                <a:close/>
              </a:path>
              <a:path w="3547004" h="3416320" stroke="0" extrusionOk="0">
                <a:moveTo>
                  <a:pt x="0" y="0"/>
                </a:moveTo>
                <a:cubicBezTo>
                  <a:pt x="201396" y="-40581"/>
                  <a:pt x="368920" y="61376"/>
                  <a:pt x="555697" y="0"/>
                </a:cubicBezTo>
                <a:cubicBezTo>
                  <a:pt x="742474" y="-61376"/>
                  <a:pt x="927963" y="18400"/>
                  <a:pt x="1040455" y="0"/>
                </a:cubicBezTo>
                <a:cubicBezTo>
                  <a:pt x="1152947" y="-18400"/>
                  <a:pt x="1420240" y="20021"/>
                  <a:pt x="1702562" y="0"/>
                </a:cubicBezTo>
                <a:cubicBezTo>
                  <a:pt x="1984884" y="-20021"/>
                  <a:pt x="2122740" y="20431"/>
                  <a:pt x="2258259" y="0"/>
                </a:cubicBezTo>
                <a:cubicBezTo>
                  <a:pt x="2393778" y="-20431"/>
                  <a:pt x="2645718" y="4319"/>
                  <a:pt x="2813957" y="0"/>
                </a:cubicBezTo>
                <a:cubicBezTo>
                  <a:pt x="2982196" y="-4319"/>
                  <a:pt x="3198738" y="58692"/>
                  <a:pt x="3547004" y="0"/>
                </a:cubicBezTo>
                <a:cubicBezTo>
                  <a:pt x="3580702" y="170105"/>
                  <a:pt x="3507516" y="304859"/>
                  <a:pt x="3547004" y="501060"/>
                </a:cubicBezTo>
                <a:cubicBezTo>
                  <a:pt x="3586492" y="697261"/>
                  <a:pt x="3490408" y="809199"/>
                  <a:pt x="3547004" y="1070447"/>
                </a:cubicBezTo>
                <a:cubicBezTo>
                  <a:pt x="3603600" y="1331695"/>
                  <a:pt x="3521545" y="1399480"/>
                  <a:pt x="3547004" y="1571507"/>
                </a:cubicBezTo>
                <a:cubicBezTo>
                  <a:pt x="3572463" y="1743534"/>
                  <a:pt x="3512549" y="1854355"/>
                  <a:pt x="3547004" y="2072567"/>
                </a:cubicBezTo>
                <a:cubicBezTo>
                  <a:pt x="3581459" y="2290779"/>
                  <a:pt x="3513829" y="2410475"/>
                  <a:pt x="3547004" y="2641954"/>
                </a:cubicBezTo>
                <a:cubicBezTo>
                  <a:pt x="3580179" y="2873433"/>
                  <a:pt x="3490595" y="3180981"/>
                  <a:pt x="3547004" y="3416320"/>
                </a:cubicBezTo>
                <a:cubicBezTo>
                  <a:pt x="3434194" y="3438798"/>
                  <a:pt x="3260053" y="3414971"/>
                  <a:pt x="3062247" y="3416320"/>
                </a:cubicBezTo>
                <a:cubicBezTo>
                  <a:pt x="2864441" y="3417669"/>
                  <a:pt x="2539095" y="3400448"/>
                  <a:pt x="2400139" y="3416320"/>
                </a:cubicBezTo>
                <a:cubicBezTo>
                  <a:pt x="2261183" y="3432192"/>
                  <a:pt x="2090768" y="3376794"/>
                  <a:pt x="1879912" y="3416320"/>
                </a:cubicBezTo>
                <a:cubicBezTo>
                  <a:pt x="1669056" y="3455846"/>
                  <a:pt x="1448647" y="3395353"/>
                  <a:pt x="1288745" y="3416320"/>
                </a:cubicBezTo>
                <a:cubicBezTo>
                  <a:pt x="1128843" y="3437287"/>
                  <a:pt x="888140" y="3338458"/>
                  <a:pt x="626637" y="3416320"/>
                </a:cubicBezTo>
                <a:cubicBezTo>
                  <a:pt x="365134" y="3494182"/>
                  <a:pt x="188463" y="3402666"/>
                  <a:pt x="0" y="3416320"/>
                </a:cubicBezTo>
                <a:cubicBezTo>
                  <a:pt x="-15901" y="3320301"/>
                  <a:pt x="1953" y="3074405"/>
                  <a:pt x="0" y="2949423"/>
                </a:cubicBezTo>
                <a:cubicBezTo>
                  <a:pt x="-1953" y="2824441"/>
                  <a:pt x="13899" y="2652338"/>
                  <a:pt x="0" y="2448363"/>
                </a:cubicBezTo>
                <a:cubicBezTo>
                  <a:pt x="-13899" y="2244388"/>
                  <a:pt x="58903" y="2038053"/>
                  <a:pt x="0" y="1913139"/>
                </a:cubicBezTo>
                <a:cubicBezTo>
                  <a:pt x="-58903" y="1788225"/>
                  <a:pt x="65643" y="1437753"/>
                  <a:pt x="0" y="1275426"/>
                </a:cubicBezTo>
                <a:cubicBezTo>
                  <a:pt x="-65643" y="1113099"/>
                  <a:pt x="25472" y="835526"/>
                  <a:pt x="0" y="706039"/>
                </a:cubicBezTo>
                <a:cubicBezTo>
                  <a:pt x="-25472" y="576552"/>
                  <a:pt x="20013" y="1825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  <a:latin typeface="Segoe Print" panose="02000800000000000000" pitchFamily="2" charset="0"/>
              </a:rPr>
              <a:t>Guest Lecture in Japan 344 Wednesday.</a:t>
            </a:r>
          </a:p>
          <a:p>
            <a:r>
              <a:rPr lang="en-US" sz="3600" b="1">
                <a:solidFill>
                  <a:srgbClr val="FF0000"/>
                </a:solidFill>
                <a:latin typeface="Segoe Print" panose="02000800000000000000" pitchFamily="2" charset="0"/>
              </a:rPr>
              <a:t>All UW Students are welcome!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65718-1756-AE48-BDD0-6F5A3ED4A1BE}"/>
              </a:ext>
            </a:extLst>
          </p:cNvPr>
          <p:cNvSpPr txBox="1"/>
          <p:nvPr/>
        </p:nvSpPr>
        <p:spPr>
          <a:xfrm>
            <a:off x="8282087" y="1510412"/>
            <a:ext cx="358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hlinkClick r:id="rId4"/>
              </a:rPr>
              <a:t>https://washington.zoom.us/my/aohta</a:t>
            </a:r>
            <a:endParaRPr lang="en-US" sz="320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5B5E56-FEA6-FE08-8960-DD28659A4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95" b="84293"/>
          <a:stretch/>
        </p:blipFill>
        <p:spPr>
          <a:xfrm>
            <a:off x="8436200" y="0"/>
            <a:ext cx="3755799" cy="10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6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F78F7E-E2B0-E225-A541-88DD2A7AF1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2D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F7BDB0C-819D-4193-9B70-B6056C518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" t="1332" r="1004"/>
          <a:stretch/>
        </p:blipFill>
        <p:spPr>
          <a:xfrm>
            <a:off x="935355" y="0"/>
            <a:ext cx="1032129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D5F7E-6443-4C40-94EB-290A57D11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833" y="1520985"/>
            <a:ext cx="4438417" cy="2387600"/>
          </a:xfrm>
        </p:spPr>
        <p:txBody>
          <a:bodyPr anchor="t">
            <a:normAutofit/>
          </a:bodyPr>
          <a:lstStyle/>
          <a:p>
            <a:pPr algn="l"/>
            <a:r>
              <a:rPr lang="ja-JP" altLang="en-US" b="1"/>
              <a:t>ベルベットイースター</a:t>
            </a:r>
            <a:r>
              <a:rPr lang="en-US" sz="5400">
                <a:effectLst/>
              </a:rPr>
              <a:t> </a:t>
            </a:r>
            <a:endParaRPr lang="en-US" sz="5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A8CE22A-F927-2F4A-3FA6-6C15629DBB69}"/>
              </a:ext>
            </a:extLst>
          </p:cNvPr>
          <p:cNvSpPr txBox="1">
            <a:spLocks/>
          </p:cNvSpPr>
          <p:nvPr/>
        </p:nvSpPr>
        <p:spPr>
          <a:xfrm>
            <a:off x="7113834" y="4633754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/>
              <a:t>荒井由美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21D00EE-7871-8BE0-43EF-EC5128AAF16B}"/>
              </a:ext>
            </a:extLst>
          </p:cNvPr>
          <p:cNvSpPr txBox="1">
            <a:spLocks/>
          </p:cNvSpPr>
          <p:nvPr/>
        </p:nvSpPr>
        <p:spPr>
          <a:xfrm>
            <a:off x="7185813" y="5348116"/>
            <a:ext cx="4036333" cy="3239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/>
              <a:t>あら</a:t>
            </a:r>
            <a:r>
              <a:rPr lang="ja-JP" altLang="en-US" sz="2000"/>
              <a:t>　</a:t>
            </a:r>
            <a:r>
              <a:rPr lang="en-US" sz="2000"/>
              <a:t>い</a:t>
            </a:r>
            <a:r>
              <a:rPr lang="ja-JP" altLang="en-US" sz="2000"/>
              <a:t>　　</a:t>
            </a:r>
            <a:r>
              <a:rPr lang="en-US" sz="2000"/>
              <a:t>ゆ</a:t>
            </a:r>
            <a:r>
              <a:rPr lang="ja-JP" altLang="en-US" sz="2000"/>
              <a:t>　　</a:t>
            </a:r>
            <a:r>
              <a:rPr lang="en-US" sz="2000"/>
              <a:t>み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B16CC18-94AD-D9F6-5615-DD8DCD4C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82" y="826086"/>
            <a:ext cx="5246106" cy="51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6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45FE7B3-D6BC-175D-0596-5B35F238F957}"/>
              </a:ext>
            </a:extLst>
          </p:cNvPr>
          <p:cNvSpPr txBox="1">
            <a:spLocks/>
          </p:cNvSpPr>
          <p:nvPr/>
        </p:nvSpPr>
        <p:spPr>
          <a:xfrm>
            <a:off x="838199" y="1329266"/>
            <a:ext cx="5576691" cy="5205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このイメージの思い出がありますか？話してください。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/>
              <a:t>小雨？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窓にいっぱい、光るしずく？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まだ眠い時に親戚のドアをたたく？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天使が降りて来そうほどの低い空？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一番好きな季節？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いつもと違う日曜日？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帽子（または、何か）を花でかざる？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/>
              <a:t>ママが好きだったくつをはいた？</a:t>
            </a:r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C3AA84F-F769-6F5F-BB23-EAFE343C447F}"/>
              </a:ext>
            </a:extLst>
          </p:cNvPr>
          <p:cNvSpPr txBox="1">
            <a:spLocks/>
          </p:cNvSpPr>
          <p:nvPr/>
        </p:nvSpPr>
        <p:spPr>
          <a:xfrm>
            <a:off x="0" y="203200"/>
            <a:ext cx="9224010" cy="80327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ベルベット・イースター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B8E15-D688-EE71-9F0E-C8FF20C8E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80" y="959481"/>
            <a:ext cx="2439786" cy="1570083"/>
          </a:xfrm>
          <a:prstGeom prst="rect">
            <a:avLst/>
          </a:prstGeom>
        </p:spPr>
      </p:pic>
      <p:pic>
        <p:nvPicPr>
          <p:cNvPr id="5" name="Picture 4" descr="A picture containing outdoor, nature, cloud, cloudy&#10;&#10;Description automatically generated">
            <a:extLst>
              <a:ext uri="{FF2B5EF4-FFF2-40B4-BE49-F238E27FC236}">
                <a16:creationId xmlns:a16="http://schemas.microsoft.com/office/drawing/2014/main" id="{A820E7EE-4637-B638-1257-A545BF2F6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080" y="1960228"/>
            <a:ext cx="2241307" cy="1770444"/>
          </a:xfrm>
          <a:prstGeom prst="rect">
            <a:avLst/>
          </a:prstGeom>
        </p:spPr>
      </p:pic>
      <p:pic>
        <p:nvPicPr>
          <p:cNvPr id="7" name="Picture 6" descr="A picture containing table, food, indoor, hat&#10;&#10;Description automatically generated">
            <a:extLst>
              <a:ext uri="{FF2B5EF4-FFF2-40B4-BE49-F238E27FC236}">
                <a16:creationId xmlns:a16="http://schemas.microsoft.com/office/drawing/2014/main" id="{84C43BAB-817C-A9D9-D8F0-FA2166ADF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311" y="149998"/>
            <a:ext cx="1954169" cy="1713126"/>
          </a:xfrm>
          <a:prstGeom prst="rect">
            <a:avLst/>
          </a:prstGeom>
        </p:spPr>
      </p:pic>
      <p:pic>
        <p:nvPicPr>
          <p:cNvPr id="9" name="Picture 8" descr="A picture containing wooden, wood&#10;&#10;Description automatically generated">
            <a:extLst>
              <a:ext uri="{FF2B5EF4-FFF2-40B4-BE49-F238E27FC236}">
                <a16:creationId xmlns:a16="http://schemas.microsoft.com/office/drawing/2014/main" id="{A15C4E94-7027-4C6E-D246-7EAAFC11A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721" y="4271285"/>
            <a:ext cx="2359595" cy="2310180"/>
          </a:xfrm>
          <a:prstGeom prst="rect">
            <a:avLst/>
          </a:prstGeom>
        </p:spPr>
      </p:pic>
      <p:pic>
        <p:nvPicPr>
          <p:cNvPr id="14" name="Picture 13" descr="A picture containing footwear&#10;&#10;Description automatically generated">
            <a:extLst>
              <a:ext uri="{FF2B5EF4-FFF2-40B4-BE49-F238E27FC236}">
                <a16:creationId xmlns:a16="http://schemas.microsoft.com/office/drawing/2014/main" id="{890E867C-FF69-E8AD-D793-410742428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721" y="2682894"/>
            <a:ext cx="2717798" cy="1435061"/>
          </a:xfrm>
          <a:prstGeom prst="rect">
            <a:avLst/>
          </a:prstGeom>
        </p:spPr>
      </p:pic>
      <p:pic>
        <p:nvPicPr>
          <p:cNvPr id="17" name="Picture 16" descr="A picture containing text, skirt&#10;&#10;Description automatically generated">
            <a:extLst>
              <a:ext uri="{FF2B5EF4-FFF2-40B4-BE49-F238E27FC236}">
                <a16:creationId xmlns:a16="http://schemas.microsoft.com/office/drawing/2014/main" id="{9303C074-526B-3A60-4FCE-551D98024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4573" y="3827777"/>
            <a:ext cx="2359595" cy="28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1DF3-B8FC-7449-A50A-3CDDF54C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highlight>
                  <a:srgbClr val="FFFF00"/>
                </a:highlight>
              </a:rPr>
              <a:t>今日の授業のスケジュール</a:t>
            </a:r>
            <a:endParaRPr lang="en-US" sz="540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69CBB1B-D8A9-824B-898D-85A856BE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8" y="1581121"/>
            <a:ext cx="11548872" cy="19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92BFD-3364-E046-A0D5-AD30EFE1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" y="1929724"/>
            <a:ext cx="11548872" cy="4412709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5F992E79-584D-F94A-944D-3E53DE6E9DA0}"/>
              </a:ext>
            </a:extLst>
          </p:cNvPr>
          <p:cNvSpPr/>
          <p:nvPr/>
        </p:nvSpPr>
        <p:spPr>
          <a:xfrm>
            <a:off x="6697884" y="4917327"/>
            <a:ext cx="6096000" cy="1575548"/>
          </a:xfrm>
          <a:prstGeom prst="wedgeEllipseCallout">
            <a:avLst>
              <a:gd name="adj1" fmla="val -42296"/>
              <a:gd name="adj2" fmla="val -98795"/>
            </a:avLst>
          </a:prstGeom>
          <a:solidFill>
            <a:srgbClr val="B8B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Remember to include</a:t>
            </a:r>
          </a:p>
          <a:p>
            <a:pPr algn="ctr"/>
            <a:r>
              <a:rPr lang="en-US" sz="2800"/>
              <a:t> クラスでの会話のために</a:t>
            </a:r>
          </a:p>
          <a:p>
            <a:pPr algn="ctr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D9CA2-6D74-D853-6129-447763C29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47" y="1576387"/>
            <a:ext cx="11548871" cy="1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4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DC7B7E06-BC8E-35BC-C5B7-FE76144C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5" y="2293207"/>
            <a:ext cx="3450400" cy="2160124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974D25D-6948-BCB2-5A3F-0E798A49D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355" y="2065240"/>
            <a:ext cx="2561914" cy="1930420"/>
          </a:xfrm>
          <a:prstGeom prst="rect">
            <a:avLst/>
          </a:prstGeom>
        </p:spPr>
      </p:pic>
      <p:pic>
        <p:nvPicPr>
          <p:cNvPr id="16" name="Picture 15" descr="A group of children in clothing&#10;&#10;Description automatically generated with low confidence">
            <a:extLst>
              <a:ext uri="{FF2B5EF4-FFF2-40B4-BE49-F238E27FC236}">
                <a16:creationId xmlns:a16="http://schemas.microsoft.com/office/drawing/2014/main" id="{FE626E63-6845-736E-8A64-A1D803D06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59" y="4747631"/>
            <a:ext cx="3281331" cy="1953912"/>
          </a:xfrm>
          <a:prstGeom prst="rect">
            <a:avLst/>
          </a:prstGeom>
        </p:spPr>
      </p:pic>
      <p:pic>
        <p:nvPicPr>
          <p:cNvPr id="20" name="Picture 19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9924B5E4-7DC4-ABE4-429A-B906C2CCD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60124"/>
            <a:ext cx="3265291" cy="1743542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E969DE04-DA18-6752-50C3-1159B77E0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454" y="4019559"/>
            <a:ext cx="3055888" cy="2270416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20C2D4A9-AD85-B757-B716-1CD14A067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4034" y="4632503"/>
            <a:ext cx="2484902" cy="2069040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9BD2AFE3-08F9-C25A-44BB-CABECE9638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9710" y="7403"/>
            <a:ext cx="3815043" cy="2129827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8427D2C2-E87B-FEF2-777B-F74EF49BA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495" y="7403"/>
            <a:ext cx="3600265" cy="1979132"/>
          </a:xfrm>
          <a:prstGeom prst="rect">
            <a:avLst/>
          </a:prstGeom>
        </p:spPr>
      </p:pic>
      <p:pic>
        <p:nvPicPr>
          <p:cNvPr id="28" name="Picture 27" descr="A white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8B3E8DC3-1899-B92D-AE19-E1CC80348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9719" y="2024061"/>
            <a:ext cx="2214800" cy="2522819"/>
          </a:xfrm>
          <a:prstGeom prst="rect">
            <a:avLst/>
          </a:prstGeom>
        </p:spPr>
      </p:pic>
      <p:pic>
        <p:nvPicPr>
          <p:cNvPr id="30" name="Picture 29" descr="A drawing on a white paper&#10;&#10;Description automatically generated with low confidence">
            <a:extLst>
              <a:ext uri="{FF2B5EF4-FFF2-40B4-BE49-F238E27FC236}">
                <a16:creationId xmlns:a16="http://schemas.microsoft.com/office/drawing/2014/main" id="{E402E299-FD39-FA94-6C6C-5FF5499B07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42909" y="-342909"/>
            <a:ext cx="2160123" cy="2845942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21EC908-C04D-1C74-271D-C69849513F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5551" y="4453331"/>
            <a:ext cx="3098429" cy="23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41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11819</TotalTime>
  <Words>1145</Words>
  <Application>Microsoft Macintosh PowerPoint</Application>
  <PresentationFormat>Widescreen</PresentationFormat>
  <Paragraphs>270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Adobe Devanagari</vt:lpstr>
      <vt:lpstr>Arial</vt:lpstr>
      <vt:lpstr>Calibri</vt:lpstr>
      <vt:lpstr>Calibri Light</vt:lpstr>
      <vt:lpstr>Segoe Print</vt:lpstr>
      <vt:lpstr>Office Theme</vt:lpstr>
      <vt:lpstr>2_Office Theme</vt:lpstr>
      <vt:lpstr>歌で学ぶ 日本語</vt:lpstr>
      <vt:lpstr>Japan 343: Japanese Language in Society</vt:lpstr>
      <vt:lpstr>First, Second, and Third-Year Japanese Language Classes!</vt:lpstr>
      <vt:lpstr>PowerPoint Presentation</vt:lpstr>
      <vt:lpstr>PowerPoint Presentation</vt:lpstr>
      <vt:lpstr>ベルベットイースター </vt:lpstr>
      <vt:lpstr>PowerPoint Presentation</vt:lpstr>
      <vt:lpstr>今日の授業のスケジュール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歌で学ぶ日本語</dc:title>
  <dc:creator>Amy Snyder Ohta</dc:creator>
  <cp:lastModifiedBy>Amy Snyder Ohta</cp:lastModifiedBy>
  <cp:revision>54</cp:revision>
  <cp:lastPrinted>2022-04-18T17:35:11Z</cp:lastPrinted>
  <dcterms:created xsi:type="dcterms:W3CDTF">2022-03-28T02:38:47Z</dcterms:created>
  <dcterms:modified xsi:type="dcterms:W3CDTF">2022-05-02T21:11:46Z</dcterms:modified>
</cp:coreProperties>
</file>